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09" r:id="rId5"/>
    <p:sldId id="306" r:id="rId6"/>
    <p:sldId id="295" r:id="rId7"/>
    <p:sldId id="292" r:id="rId8"/>
    <p:sldId id="311" r:id="rId9"/>
    <p:sldId id="296" r:id="rId10"/>
    <p:sldId id="316" r:id="rId11"/>
    <p:sldId id="287" r:id="rId12"/>
    <p:sldId id="317" r:id="rId13"/>
    <p:sldId id="304" r:id="rId14"/>
    <p:sldId id="312" r:id="rId15"/>
    <p:sldId id="313" r:id="rId16"/>
    <p:sldId id="314"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24" autoAdjust="0"/>
  </p:normalViewPr>
  <p:slideViewPr>
    <p:cSldViewPr snapToGrid="0">
      <p:cViewPr>
        <p:scale>
          <a:sx n="63" d="100"/>
          <a:sy n="63" d="100"/>
        </p:scale>
        <p:origin x="1454" y="629"/>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3/13/2023</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3/13/2023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slide" Target="slide11.xml"/><Relationship Id="rId7" Type="http://schemas.openxmlformats.org/officeDocument/2006/relationships/slide" Target="slide13.xml"/><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slide" Target="slide12.xml"/><Relationship Id="rId4" Type="http://schemas.openxmlformats.org/officeDocument/2006/relationships/image" Target="../media/image32.png"/><Relationship Id="rId9"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699404" y="1901952"/>
            <a:ext cx="8968596" cy="2387600"/>
          </a:xfrm>
        </p:spPr>
        <p:txBody>
          <a:bodyPr>
            <a:noAutofit/>
          </a:bodyPr>
          <a:lstStyle/>
          <a:p>
            <a:r>
              <a:rPr lang="en-GB" sz="4400" b="1" i="0" dirty="0">
                <a:effectLst/>
                <a:latin typeface="Segoe UI" panose="020B0502040204020203" pitchFamily="34" charset="0"/>
              </a:rPr>
              <a:t>Indoor Facilities Management Analysis</a:t>
            </a:r>
            <a:endParaRPr lang="en-US" sz="4400" dirty="0"/>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1839407" y="4511505"/>
            <a:ext cx="3937416" cy="388299"/>
          </a:xfrm>
        </p:spPr>
        <p:txBody>
          <a:bodyPr/>
          <a:lstStyle/>
          <a:p>
            <a:r>
              <a:rPr lang="en-US" dirty="0"/>
              <a:t>Antra Tripathi</a:t>
            </a:r>
          </a:p>
        </p:txBody>
      </p:sp>
      <p:pic>
        <p:nvPicPr>
          <p:cNvPr id="10" name="Picture 9">
            <a:extLst>
              <a:ext uri="{FF2B5EF4-FFF2-40B4-BE49-F238E27FC236}">
                <a16:creationId xmlns:a16="http://schemas.microsoft.com/office/drawing/2014/main" id="{4B4973A3-F731-52FD-998D-811537395037}"/>
              </a:ext>
            </a:extLst>
          </p:cNvPr>
          <p:cNvPicPr>
            <a:picLocks noChangeAspect="1"/>
          </p:cNvPicPr>
          <p:nvPr/>
        </p:nvPicPr>
        <p:blipFill>
          <a:blip r:embed="rId2"/>
          <a:stretch>
            <a:fillRect/>
          </a:stretch>
        </p:blipFill>
        <p:spPr>
          <a:xfrm>
            <a:off x="1767820" y="2205634"/>
            <a:ext cx="5111299" cy="494415"/>
          </a:xfrm>
          <a:prstGeom prst="rect">
            <a:avLst/>
          </a:prstGeo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3993855" y="1141913"/>
            <a:ext cx="4480560" cy="640080"/>
          </a:xfrm>
        </p:spPr>
        <p:txBody>
          <a:bodyPr>
            <a:normAutofit fontScale="90000"/>
          </a:bodyPr>
          <a:lstStyle/>
          <a:p>
            <a:r>
              <a:rPr lang="en-US" b="1" dirty="0"/>
              <a:t>Power Bi Dashboard</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B1BF42BD-9D02-D1A7-996B-33DDDA761D2E}"/>
                  </a:ext>
                </a:extLst>
              </p:cNvPr>
              <p:cNvGraphicFramePr>
                <a:graphicFrameLocks noChangeAspect="1"/>
              </p:cNvGraphicFramePr>
              <p:nvPr>
                <p:extLst>
                  <p:ext uri="{D42A27DB-BD31-4B8C-83A1-F6EECF244321}">
                    <p14:modId xmlns:p14="http://schemas.microsoft.com/office/powerpoint/2010/main" val="3432912638"/>
                  </p:ext>
                </p:extLst>
              </p:nvPr>
            </p:nvGraphicFramePr>
            <p:xfrm>
              <a:off x="1162050" y="2348230"/>
              <a:ext cx="3048000" cy="1714500"/>
            </p:xfrm>
            <a:graphic>
              <a:graphicData uri="http://schemas.microsoft.com/office/powerpoint/2016/slidezoom">
                <pslz:sldZm>
                  <pslz:sldZmObj sldId="312" cId="3939732501">
                    <pslz:zmPr id="{F28C06F7-B5F8-41EB-B821-52469FC4168B}"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6" name="Slide Zoom 15">
                <a:hlinkClick r:id="rId3" action="ppaction://hlinksldjump"/>
                <a:extLst>
                  <a:ext uri="{FF2B5EF4-FFF2-40B4-BE49-F238E27FC236}">
                    <a16:creationId xmlns:a16="http://schemas.microsoft.com/office/drawing/2014/main" id="{B1BF42BD-9D02-D1A7-996B-33DDDA761D2E}"/>
                  </a:ext>
                </a:extLst>
              </p:cNvPr>
              <p:cNvPicPr>
                <a:picLocks noGrp="1" noRot="1" noChangeAspect="1" noMove="1" noResize="1" noEditPoints="1" noAdjustHandles="1" noChangeArrowheads="1" noChangeShapeType="1"/>
              </p:cNvPicPr>
              <p:nvPr/>
            </p:nvPicPr>
            <p:blipFill>
              <a:blip r:embed="rId2"/>
              <a:stretch>
                <a:fillRect/>
              </a:stretch>
            </p:blipFill>
            <p:spPr>
              <a:xfrm>
                <a:off x="1162050" y="234823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453F7553-CE60-897A-21AF-572719458CC2}"/>
                  </a:ext>
                </a:extLst>
              </p:cNvPr>
              <p:cNvGraphicFramePr>
                <a:graphicFrameLocks noChangeAspect="1"/>
              </p:cNvGraphicFramePr>
              <p:nvPr>
                <p:extLst>
                  <p:ext uri="{D42A27DB-BD31-4B8C-83A1-F6EECF244321}">
                    <p14:modId xmlns:p14="http://schemas.microsoft.com/office/powerpoint/2010/main" val="2595614569"/>
                  </p:ext>
                </p:extLst>
              </p:nvPr>
            </p:nvGraphicFramePr>
            <p:xfrm>
              <a:off x="4448175" y="2348230"/>
              <a:ext cx="3048000" cy="1714500"/>
            </p:xfrm>
            <a:graphic>
              <a:graphicData uri="http://schemas.microsoft.com/office/powerpoint/2016/slidezoom">
                <pslz:sldZm>
                  <pslz:sldZmObj sldId="313" cId="3470835017">
                    <pslz:zmPr id="{51E3B350-77F7-4E69-B4EC-C2323C02E76E}"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8" name="Slide Zoom 17">
                <a:hlinkClick r:id="rId5" action="ppaction://hlinksldjump"/>
                <a:extLst>
                  <a:ext uri="{FF2B5EF4-FFF2-40B4-BE49-F238E27FC236}">
                    <a16:creationId xmlns:a16="http://schemas.microsoft.com/office/drawing/2014/main" id="{453F7553-CE60-897A-21AF-572719458CC2}"/>
                  </a:ext>
                </a:extLst>
              </p:cNvPr>
              <p:cNvPicPr>
                <a:picLocks noGrp="1" noRot="1" noChangeAspect="1" noMove="1" noResize="1" noEditPoints="1" noAdjustHandles="1" noChangeArrowheads="1" noChangeShapeType="1"/>
              </p:cNvPicPr>
              <p:nvPr/>
            </p:nvPicPr>
            <p:blipFill>
              <a:blip r:embed="rId4"/>
              <a:stretch>
                <a:fillRect/>
              </a:stretch>
            </p:blipFill>
            <p:spPr>
              <a:xfrm>
                <a:off x="4448175" y="234823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5648CD09-BF90-5907-A739-2927702F91F5}"/>
                  </a:ext>
                </a:extLst>
              </p:cNvPr>
              <p:cNvGraphicFramePr>
                <a:graphicFrameLocks noChangeAspect="1"/>
              </p:cNvGraphicFramePr>
              <p:nvPr>
                <p:extLst>
                  <p:ext uri="{D42A27DB-BD31-4B8C-83A1-F6EECF244321}">
                    <p14:modId xmlns:p14="http://schemas.microsoft.com/office/powerpoint/2010/main" val="780815291"/>
                  </p:ext>
                </p:extLst>
              </p:nvPr>
            </p:nvGraphicFramePr>
            <p:xfrm>
              <a:off x="7972425" y="2352675"/>
              <a:ext cx="3048000" cy="1714500"/>
            </p:xfrm>
            <a:graphic>
              <a:graphicData uri="http://schemas.microsoft.com/office/powerpoint/2016/slidezoom">
                <pslz:sldZm>
                  <pslz:sldZmObj sldId="314" cId="747243930">
                    <pslz:zmPr id="{B1CA01F8-9D70-4739-A02F-742C9089030B}"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20" name="Slide Zoom 19">
                <a:hlinkClick r:id="rId7" action="ppaction://hlinksldjump"/>
                <a:extLst>
                  <a:ext uri="{FF2B5EF4-FFF2-40B4-BE49-F238E27FC236}">
                    <a16:creationId xmlns:a16="http://schemas.microsoft.com/office/drawing/2014/main" id="{5648CD09-BF90-5907-A739-2927702F91F5}"/>
                  </a:ext>
                </a:extLst>
              </p:cNvPr>
              <p:cNvPicPr>
                <a:picLocks noGrp="1" noRot="1" noChangeAspect="1" noMove="1" noResize="1" noEditPoints="1" noAdjustHandles="1" noChangeArrowheads="1" noChangeShapeType="1"/>
              </p:cNvPicPr>
              <p:nvPr/>
            </p:nvPicPr>
            <p:blipFill>
              <a:blip r:embed="rId6"/>
              <a:stretch>
                <a:fillRect/>
              </a:stretch>
            </p:blipFill>
            <p:spPr>
              <a:xfrm>
                <a:off x="7972425" y="2352675"/>
                <a:ext cx="3048000" cy="1714500"/>
              </a:xfrm>
              <a:prstGeom prst="rect">
                <a:avLst/>
              </a:prstGeom>
              <a:ln w="3175">
                <a:solidFill>
                  <a:prstClr val="ltGray"/>
                </a:solidFill>
              </a:ln>
            </p:spPr>
          </p:pic>
        </mc:Fallback>
      </mc:AlternateContent>
      <p:pic>
        <p:nvPicPr>
          <p:cNvPr id="1026" name="Picture 2" descr="Is Power BI Actually Useful? - PEI">
            <a:extLst>
              <a:ext uri="{FF2B5EF4-FFF2-40B4-BE49-F238E27FC236}">
                <a16:creationId xmlns:a16="http://schemas.microsoft.com/office/drawing/2014/main" id="{7C8699AA-BE80-3F38-7EA7-5F7174D3B8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66738" y="5273492"/>
            <a:ext cx="1653687" cy="6447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6A00EBC-CDAA-87A0-E3A5-4381D2C37B7D}"/>
              </a:ext>
            </a:extLst>
          </p:cNvPr>
          <p:cNvPicPr>
            <a:picLocks noChangeAspect="1"/>
          </p:cNvPicPr>
          <p:nvPr/>
        </p:nvPicPr>
        <p:blipFill>
          <a:blip r:embed="rId9"/>
          <a:stretch>
            <a:fillRect/>
          </a:stretch>
        </p:blipFill>
        <p:spPr>
          <a:xfrm>
            <a:off x="421495" y="253755"/>
            <a:ext cx="2264555" cy="289603"/>
          </a:xfrm>
          <a:prstGeom prst="rect">
            <a:avLst/>
          </a:prstGeom>
        </p:spPr>
      </p:pic>
    </p:spTree>
    <p:extLst>
      <p:ext uri="{BB962C8B-B14F-4D97-AF65-F5344CB8AC3E}">
        <p14:creationId xmlns:p14="http://schemas.microsoft.com/office/powerpoint/2010/main" val="1594094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6192F-1290-239B-2D09-941D9E955B07}"/>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8" name="Picture 7">
            <a:extLst>
              <a:ext uri="{FF2B5EF4-FFF2-40B4-BE49-F238E27FC236}">
                <a16:creationId xmlns:a16="http://schemas.microsoft.com/office/drawing/2014/main" id="{24BF73B3-79A0-EB9E-1C8A-779365C1ECD4}"/>
              </a:ext>
            </a:extLst>
          </p:cNvPr>
          <p:cNvPicPr>
            <a:picLocks noChangeAspect="1"/>
          </p:cNvPicPr>
          <p:nvPr/>
        </p:nvPicPr>
        <p:blipFill>
          <a:blip r:embed="rId2"/>
          <a:stretch>
            <a:fillRect/>
          </a:stretch>
        </p:blipFill>
        <p:spPr>
          <a:xfrm>
            <a:off x="500062" y="-5373"/>
            <a:ext cx="11191875" cy="6863373"/>
          </a:xfrm>
          <a:prstGeom prst="rect">
            <a:avLst/>
          </a:prstGeom>
        </p:spPr>
      </p:pic>
    </p:spTree>
    <p:extLst>
      <p:ext uri="{BB962C8B-B14F-4D97-AF65-F5344CB8AC3E}">
        <p14:creationId xmlns:p14="http://schemas.microsoft.com/office/powerpoint/2010/main" val="393973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6192F-1290-239B-2D09-941D9E955B07}"/>
              </a:ext>
            </a:extLst>
          </p:cNvPr>
          <p:cNvSpPr>
            <a:spLocks noGrp="1"/>
          </p:cNvSpPr>
          <p:nvPr>
            <p:ph type="sldNum" sz="quarter" idx="12"/>
          </p:nvPr>
        </p:nvSpPr>
        <p:spPr/>
        <p:txBody>
          <a:bodyPr/>
          <a:lstStyle/>
          <a:p>
            <a:fld id="{B5CEABB6-07DC-46E8-9B57-56EC44A396E5}" type="slidenum">
              <a:rPr lang="en-US" smtClean="0"/>
              <a:t>12</a:t>
            </a:fld>
            <a:endParaRPr lang="en-US" dirty="0"/>
          </a:p>
        </p:txBody>
      </p:sp>
      <p:pic>
        <p:nvPicPr>
          <p:cNvPr id="5" name="Picture 4">
            <a:extLst>
              <a:ext uri="{FF2B5EF4-FFF2-40B4-BE49-F238E27FC236}">
                <a16:creationId xmlns:a16="http://schemas.microsoft.com/office/drawing/2014/main" id="{AFEF16AB-E461-7EF5-72D2-FB1C4E8C79A7}"/>
              </a:ext>
            </a:extLst>
          </p:cNvPr>
          <p:cNvPicPr>
            <a:picLocks noChangeAspect="1"/>
          </p:cNvPicPr>
          <p:nvPr/>
        </p:nvPicPr>
        <p:blipFill>
          <a:blip r:embed="rId2"/>
          <a:stretch>
            <a:fillRect/>
          </a:stretch>
        </p:blipFill>
        <p:spPr>
          <a:xfrm>
            <a:off x="456589" y="0"/>
            <a:ext cx="11278822" cy="6850624"/>
          </a:xfrm>
          <a:prstGeom prst="rect">
            <a:avLst/>
          </a:prstGeom>
        </p:spPr>
      </p:pic>
    </p:spTree>
    <p:extLst>
      <p:ext uri="{BB962C8B-B14F-4D97-AF65-F5344CB8AC3E}">
        <p14:creationId xmlns:p14="http://schemas.microsoft.com/office/powerpoint/2010/main" val="3470835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6192F-1290-239B-2D09-941D9E955B07}"/>
              </a:ext>
            </a:extLst>
          </p:cNvPr>
          <p:cNvSpPr>
            <a:spLocks noGrp="1"/>
          </p:cNvSpPr>
          <p:nvPr>
            <p:ph type="sldNum" sz="quarter" idx="12"/>
          </p:nvPr>
        </p:nvSpPr>
        <p:spPr/>
        <p:txBody>
          <a:bodyPr/>
          <a:lstStyle/>
          <a:p>
            <a:fld id="{B5CEABB6-07DC-46E8-9B57-56EC44A396E5}" type="slidenum">
              <a:rPr lang="en-US" smtClean="0"/>
              <a:t>13</a:t>
            </a:fld>
            <a:endParaRPr lang="en-US" dirty="0"/>
          </a:p>
        </p:txBody>
      </p:sp>
      <p:pic>
        <p:nvPicPr>
          <p:cNvPr id="5" name="Picture 4">
            <a:extLst>
              <a:ext uri="{FF2B5EF4-FFF2-40B4-BE49-F238E27FC236}">
                <a16:creationId xmlns:a16="http://schemas.microsoft.com/office/drawing/2014/main" id="{EF9C94F4-A85A-99CA-83B4-24C898FF38A8}"/>
              </a:ext>
            </a:extLst>
          </p:cNvPr>
          <p:cNvPicPr>
            <a:picLocks noChangeAspect="1"/>
          </p:cNvPicPr>
          <p:nvPr/>
        </p:nvPicPr>
        <p:blipFill>
          <a:blip r:embed="rId2"/>
          <a:stretch>
            <a:fillRect/>
          </a:stretch>
        </p:blipFill>
        <p:spPr>
          <a:xfrm>
            <a:off x="377928" y="0"/>
            <a:ext cx="11340749" cy="6858000"/>
          </a:xfrm>
          <a:prstGeom prst="rect">
            <a:avLst/>
          </a:prstGeom>
        </p:spPr>
      </p:pic>
    </p:spTree>
    <p:extLst>
      <p:ext uri="{BB962C8B-B14F-4D97-AF65-F5344CB8AC3E}">
        <p14:creationId xmlns:p14="http://schemas.microsoft.com/office/powerpoint/2010/main" val="74724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588119" y="1958720"/>
            <a:ext cx="3257550" cy="2940559"/>
          </a:xfrm>
        </p:spPr>
        <p:txBody>
          <a:bodyPr>
            <a:normAutofit/>
          </a:bodyPr>
          <a:lstStyle/>
          <a:p>
            <a:r>
              <a:rPr lang="en-US" sz="6000" b="1" dirty="0"/>
              <a:t>THANK YOU</a:t>
            </a:r>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043797"/>
            <a:ext cx="4087368" cy="841248"/>
          </a:xfrm>
        </p:spPr>
        <p:txBody>
          <a:bodyPr>
            <a:normAutofit/>
          </a:bodyPr>
          <a:lstStyle/>
          <a:p>
            <a:r>
              <a:rPr lang="en-ZA" dirty="0"/>
              <a:t>Index</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463040" y="1885045"/>
            <a:ext cx="4087368" cy="3118642"/>
          </a:xfrm>
        </p:spPr>
        <p:txBody>
          <a:bodyPr vert="horz" lIns="91440" tIns="45720" rIns="91440" bIns="45720" rtlCol="0" anchor="t">
            <a:normAutofit/>
          </a:bodyPr>
          <a:lstStyle/>
          <a:p>
            <a:pPr marL="285750" indent="-285750">
              <a:buFont typeface="Arial" panose="020B0604020202020204" pitchFamily="34" charset="0"/>
              <a:buChar char="•"/>
            </a:pPr>
            <a:r>
              <a:rPr lang="en-US" dirty="0"/>
              <a:t>Data Overview</a:t>
            </a:r>
          </a:p>
          <a:p>
            <a:pPr marL="285750" indent="-285750">
              <a:buFont typeface="Arial" panose="020B0604020202020204" pitchFamily="34" charset="0"/>
              <a:buChar char="•"/>
            </a:pPr>
            <a:r>
              <a:rPr lang="en-US" dirty="0"/>
              <a:t>Data Findings</a:t>
            </a:r>
          </a:p>
          <a:p>
            <a:pPr marL="285750" indent="-285750">
              <a:buFont typeface="Arial" panose="020B0604020202020204" pitchFamily="34" charset="0"/>
              <a:buChar char="•"/>
            </a:pPr>
            <a:r>
              <a:rPr lang="en-US" dirty="0"/>
              <a:t>Data Wrangling</a:t>
            </a:r>
          </a:p>
          <a:p>
            <a:pPr marL="285750" indent="-285750">
              <a:buFont typeface="Arial" panose="020B0604020202020204" pitchFamily="34" charset="0"/>
              <a:buChar char="•"/>
            </a:pPr>
            <a:r>
              <a:rPr lang="en-US" dirty="0"/>
              <a:t>Analysis Report</a:t>
            </a:r>
          </a:p>
          <a:p>
            <a:pPr marL="285750" indent="-285750">
              <a:buFont typeface="Arial" panose="020B0604020202020204" pitchFamily="34" charset="0"/>
              <a:buChar char="•"/>
            </a:pPr>
            <a:r>
              <a:rPr lang="en-US" dirty="0"/>
              <a:t>Power Bi  Dashboard</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9" name="Picture 8">
            <a:extLst>
              <a:ext uri="{FF2B5EF4-FFF2-40B4-BE49-F238E27FC236}">
                <a16:creationId xmlns:a16="http://schemas.microsoft.com/office/drawing/2014/main" id="{F9BCA30A-33D9-B531-6CE9-836D8142003C}"/>
              </a:ext>
            </a:extLst>
          </p:cNvPr>
          <p:cNvPicPr>
            <a:picLocks noChangeAspect="1"/>
          </p:cNvPicPr>
          <p:nvPr/>
        </p:nvPicPr>
        <p:blipFill>
          <a:blip r:embed="rId3"/>
          <a:stretch>
            <a:fillRect/>
          </a:stretch>
        </p:blipFill>
        <p:spPr>
          <a:xfrm>
            <a:off x="9753600" y="136525"/>
            <a:ext cx="2264555" cy="289603"/>
          </a:xfrm>
          <a:prstGeom prst="rect">
            <a:avLst/>
          </a:prstGeom>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390107" y="272651"/>
            <a:ext cx="10515600" cy="640080"/>
          </a:xfrm>
        </p:spPr>
        <p:txBody>
          <a:bodyPr/>
          <a:lstStyle/>
          <a:p>
            <a:r>
              <a:rPr lang="en-US" dirty="0"/>
              <a:t>Data Overview</a:t>
            </a:r>
          </a:p>
        </p:txBody>
      </p:sp>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6" name="Picture 5">
            <a:extLst>
              <a:ext uri="{FF2B5EF4-FFF2-40B4-BE49-F238E27FC236}">
                <a16:creationId xmlns:a16="http://schemas.microsoft.com/office/drawing/2014/main" id="{CD37CD88-CBE4-2835-E0DE-AB730DF55DF1}"/>
              </a:ext>
            </a:extLst>
          </p:cNvPr>
          <p:cNvPicPr>
            <a:picLocks noChangeAspect="1"/>
          </p:cNvPicPr>
          <p:nvPr/>
        </p:nvPicPr>
        <p:blipFill>
          <a:blip r:embed="rId2"/>
          <a:stretch>
            <a:fillRect/>
          </a:stretch>
        </p:blipFill>
        <p:spPr>
          <a:xfrm>
            <a:off x="9753600" y="136525"/>
            <a:ext cx="2264555" cy="289603"/>
          </a:xfrm>
          <a:prstGeom prst="rect">
            <a:avLst/>
          </a:prstGeom>
        </p:spPr>
      </p:pic>
      <p:sp>
        <p:nvSpPr>
          <p:cNvPr id="44" name="TextBox 43">
            <a:extLst>
              <a:ext uri="{FF2B5EF4-FFF2-40B4-BE49-F238E27FC236}">
                <a16:creationId xmlns:a16="http://schemas.microsoft.com/office/drawing/2014/main" id="{6127AB1F-3956-529F-1461-E201541480B5}"/>
              </a:ext>
            </a:extLst>
          </p:cNvPr>
          <p:cNvSpPr txBox="1"/>
          <p:nvPr/>
        </p:nvSpPr>
        <p:spPr>
          <a:xfrm>
            <a:off x="490654" y="1303888"/>
            <a:ext cx="5157253" cy="4462760"/>
          </a:xfrm>
          <a:prstGeom prst="rect">
            <a:avLst/>
          </a:prstGeom>
          <a:noFill/>
        </p:spPr>
        <p:txBody>
          <a:bodyPr wrap="square" rtlCol="0">
            <a:spAutoFit/>
          </a:bodyPr>
          <a:lstStyle/>
          <a:p>
            <a:r>
              <a:rPr lang="en-GB" sz="1500" b="1" dirty="0"/>
              <a:t>Original Data:  </a:t>
            </a:r>
            <a:r>
              <a:rPr lang="en-GB" sz="1500" b="1" dirty="0" err="1"/>
              <a:t>Json</a:t>
            </a:r>
            <a:r>
              <a:rPr lang="en-GB" sz="1500" b="1" dirty="0"/>
              <a:t> Format</a:t>
            </a:r>
          </a:p>
          <a:p>
            <a:pPr marL="285750" indent="-285750">
              <a:buFont typeface="Arial" panose="020B0604020202020204" pitchFamily="34" charset="0"/>
              <a:buChar char="•"/>
            </a:pPr>
            <a:r>
              <a:rPr lang="en-GB" sz="1500" dirty="0"/>
              <a:t>Indoor air quality data [</a:t>
            </a:r>
            <a:r>
              <a:rPr lang="en-GB" sz="1500" dirty="0" err="1"/>
              <a:t>iaq.json</a:t>
            </a:r>
            <a:r>
              <a:rPr lang="en-GB" sz="1500" dirty="0"/>
              <a:t>] : (102629, 5)</a:t>
            </a:r>
          </a:p>
          <a:p>
            <a:pPr marL="285750" indent="-285750">
              <a:buFont typeface="Arial" panose="020B0604020202020204" pitchFamily="34" charset="0"/>
              <a:buChar char="•"/>
            </a:pPr>
            <a:r>
              <a:rPr lang="en-GB" sz="1500" dirty="0"/>
              <a:t>Outdoor air quality [</a:t>
            </a:r>
            <a:r>
              <a:rPr lang="en-GB" sz="1500" dirty="0" err="1"/>
              <a:t>oaq.json</a:t>
            </a:r>
            <a:r>
              <a:rPr lang="en-GB" sz="1500" dirty="0"/>
              <a:t>] : (2892, 4)</a:t>
            </a:r>
          </a:p>
          <a:p>
            <a:pPr marL="285750" indent="-285750">
              <a:buFont typeface="Arial" panose="020B0604020202020204" pitchFamily="34" charset="0"/>
              <a:buChar char="•"/>
            </a:pPr>
            <a:r>
              <a:rPr lang="en-GB" sz="1500" dirty="0"/>
              <a:t>Sensor locations [</a:t>
            </a:r>
            <a:r>
              <a:rPr lang="en-GB" sz="1500" dirty="0" err="1"/>
              <a:t>floors.json</a:t>
            </a:r>
            <a:r>
              <a:rPr lang="en-GB" sz="1500" dirty="0"/>
              <a:t>] : (2, 3)</a:t>
            </a:r>
          </a:p>
          <a:p>
            <a:pPr marL="285750" indent="-285750">
              <a:buFont typeface="Arial" panose="020B0604020202020204" pitchFamily="34" charset="0"/>
              <a:buChar char="•"/>
            </a:pPr>
            <a:endParaRPr lang="en-GB" sz="1500" b="1" dirty="0"/>
          </a:p>
          <a:p>
            <a:endParaRPr lang="en-GB" sz="1500" b="1" dirty="0"/>
          </a:p>
          <a:p>
            <a:r>
              <a:rPr lang="en-GB" sz="1500" b="1" dirty="0"/>
              <a:t>Processed Data: Pandas Dataframe and .CSV output</a:t>
            </a:r>
          </a:p>
          <a:p>
            <a:r>
              <a:rPr lang="en-GB" sz="1500" dirty="0"/>
              <a:t>Loaded dated into pandas dataframe and normalized it where required</a:t>
            </a:r>
          </a:p>
          <a:p>
            <a:endParaRPr lang="en-GB" sz="1500" dirty="0"/>
          </a:p>
          <a:p>
            <a:endParaRPr lang="en-GB" sz="1500" dirty="0"/>
          </a:p>
          <a:p>
            <a:r>
              <a:rPr lang="en-GB" sz="1500" b="1" dirty="0"/>
              <a:t>Data wrangling steps:</a:t>
            </a:r>
          </a:p>
          <a:p>
            <a:pPr marL="285750" indent="-285750">
              <a:buFont typeface="Arial" panose="020B0604020202020204" pitchFamily="34" charset="0"/>
              <a:buChar char="•"/>
            </a:pPr>
            <a:r>
              <a:rPr lang="en-GB" sz="1500" dirty="0"/>
              <a:t>Datetime conversion</a:t>
            </a:r>
          </a:p>
          <a:p>
            <a:pPr marL="285750" indent="-285750">
              <a:buFont typeface="Arial" panose="020B0604020202020204" pitchFamily="34" charset="0"/>
              <a:buChar char="•"/>
            </a:pPr>
            <a:r>
              <a:rPr lang="en-GB" sz="1500" dirty="0"/>
              <a:t>Creating separate date and time feature</a:t>
            </a:r>
          </a:p>
          <a:p>
            <a:pPr marL="285750" indent="-285750">
              <a:buFont typeface="Arial" panose="020B0604020202020204" pitchFamily="34" charset="0"/>
              <a:buChar char="•"/>
            </a:pPr>
            <a:r>
              <a:rPr lang="en-GB" sz="1500" dirty="0"/>
              <a:t>Checking/ treating missing values </a:t>
            </a:r>
          </a:p>
          <a:p>
            <a:pPr marL="285750" indent="-285750">
              <a:buFont typeface="Arial" panose="020B0604020202020204" pitchFamily="34" charset="0"/>
              <a:buChar char="•"/>
            </a:pPr>
            <a:r>
              <a:rPr lang="en-GB" sz="1500" dirty="0"/>
              <a:t>Checking for inconsistency in the data </a:t>
            </a:r>
          </a:p>
          <a:p>
            <a:pPr marL="285750" indent="-285750">
              <a:buFont typeface="Arial" panose="020B0604020202020204" pitchFamily="34" charset="0"/>
              <a:buChar char="•"/>
            </a:pPr>
            <a:r>
              <a:rPr lang="en-GB" sz="1500" dirty="0"/>
              <a:t>Stats check: with respect to required operational values</a:t>
            </a:r>
          </a:p>
          <a:p>
            <a:pPr marL="285750" indent="-285750">
              <a:buFont typeface="Arial" panose="020B0604020202020204" pitchFamily="34" charset="0"/>
              <a:buChar char="•"/>
            </a:pPr>
            <a:r>
              <a:rPr lang="en-GB" sz="1500" dirty="0"/>
              <a:t>Data rollup: hourly and daily basis</a:t>
            </a:r>
          </a:p>
          <a:p>
            <a:pPr marL="285750" indent="-285750">
              <a:buFont typeface="Arial" panose="020B0604020202020204" pitchFamily="34" charset="0"/>
              <a:buChar char="•"/>
            </a:pPr>
            <a:endParaRPr lang="en-GB" sz="1400" dirty="0"/>
          </a:p>
        </p:txBody>
      </p:sp>
      <p:pic>
        <p:nvPicPr>
          <p:cNvPr id="46" name="Picture 45">
            <a:extLst>
              <a:ext uri="{FF2B5EF4-FFF2-40B4-BE49-F238E27FC236}">
                <a16:creationId xmlns:a16="http://schemas.microsoft.com/office/drawing/2014/main" id="{B1030089-D8BE-09AC-A9AB-F2B38C4A7D0F}"/>
              </a:ext>
            </a:extLst>
          </p:cNvPr>
          <p:cNvPicPr>
            <a:picLocks noChangeAspect="1"/>
          </p:cNvPicPr>
          <p:nvPr/>
        </p:nvPicPr>
        <p:blipFill>
          <a:blip r:embed="rId3"/>
          <a:stretch>
            <a:fillRect/>
          </a:stretch>
        </p:blipFill>
        <p:spPr>
          <a:xfrm>
            <a:off x="7000877" y="759254"/>
            <a:ext cx="4801016" cy="1737511"/>
          </a:xfrm>
          <a:prstGeom prst="rect">
            <a:avLst/>
          </a:prstGeom>
        </p:spPr>
      </p:pic>
      <p:pic>
        <p:nvPicPr>
          <p:cNvPr id="48" name="Picture 47">
            <a:extLst>
              <a:ext uri="{FF2B5EF4-FFF2-40B4-BE49-F238E27FC236}">
                <a16:creationId xmlns:a16="http://schemas.microsoft.com/office/drawing/2014/main" id="{A8F58315-45E1-B834-5DDF-6B4ED1E27368}"/>
              </a:ext>
            </a:extLst>
          </p:cNvPr>
          <p:cNvPicPr>
            <a:picLocks noChangeAspect="1"/>
          </p:cNvPicPr>
          <p:nvPr/>
        </p:nvPicPr>
        <p:blipFill>
          <a:blip r:embed="rId4"/>
          <a:stretch>
            <a:fillRect/>
          </a:stretch>
        </p:blipFill>
        <p:spPr>
          <a:xfrm>
            <a:off x="7000877" y="2863610"/>
            <a:ext cx="4363885" cy="1343316"/>
          </a:xfrm>
          <a:prstGeom prst="rect">
            <a:avLst/>
          </a:prstGeom>
        </p:spPr>
      </p:pic>
      <p:pic>
        <p:nvPicPr>
          <p:cNvPr id="56" name="Picture 55">
            <a:extLst>
              <a:ext uri="{FF2B5EF4-FFF2-40B4-BE49-F238E27FC236}">
                <a16:creationId xmlns:a16="http://schemas.microsoft.com/office/drawing/2014/main" id="{CF556872-F12B-9127-7625-D442E020EE75}"/>
              </a:ext>
            </a:extLst>
          </p:cNvPr>
          <p:cNvPicPr>
            <a:picLocks noChangeAspect="1"/>
          </p:cNvPicPr>
          <p:nvPr/>
        </p:nvPicPr>
        <p:blipFill>
          <a:blip r:embed="rId5"/>
          <a:stretch>
            <a:fillRect/>
          </a:stretch>
        </p:blipFill>
        <p:spPr>
          <a:xfrm>
            <a:off x="7252359" y="3522120"/>
            <a:ext cx="4549534" cy="2103302"/>
          </a:xfrm>
          <a:prstGeom prst="rect">
            <a:avLst/>
          </a:prstGeom>
        </p:spPr>
      </p:pic>
    </p:spTree>
    <p:extLst>
      <p:ext uri="{BB962C8B-B14F-4D97-AF65-F5344CB8AC3E}">
        <p14:creationId xmlns:p14="http://schemas.microsoft.com/office/powerpoint/2010/main" val="426886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460248" y="281326"/>
            <a:ext cx="10515600" cy="640080"/>
          </a:xfrm>
        </p:spPr>
        <p:txBody>
          <a:bodyPr>
            <a:normAutofit fontScale="90000"/>
          </a:bodyPr>
          <a:lstStyle/>
          <a:p>
            <a:r>
              <a:rPr lang="en-US" dirty="0"/>
              <a:t>Data Findings</a:t>
            </a:r>
          </a:p>
        </p:txBody>
      </p:sp>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6" name="Picture 5">
            <a:extLst>
              <a:ext uri="{FF2B5EF4-FFF2-40B4-BE49-F238E27FC236}">
                <a16:creationId xmlns:a16="http://schemas.microsoft.com/office/drawing/2014/main" id="{F7EB6E78-E6BC-E426-65EF-62ED06ED46AB}"/>
              </a:ext>
            </a:extLst>
          </p:cNvPr>
          <p:cNvPicPr>
            <a:picLocks noChangeAspect="1"/>
          </p:cNvPicPr>
          <p:nvPr/>
        </p:nvPicPr>
        <p:blipFill>
          <a:blip r:embed="rId2"/>
          <a:stretch>
            <a:fillRect/>
          </a:stretch>
        </p:blipFill>
        <p:spPr>
          <a:xfrm>
            <a:off x="9753600" y="136525"/>
            <a:ext cx="2264555" cy="289603"/>
          </a:xfrm>
          <a:prstGeom prst="rect">
            <a:avLst/>
          </a:prstGeom>
        </p:spPr>
      </p:pic>
      <p:sp>
        <p:nvSpPr>
          <p:cNvPr id="9" name="TextBox 8">
            <a:extLst>
              <a:ext uri="{FF2B5EF4-FFF2-40B4-BE49-F238E27FC236}">
                <a16:creationId xmlns:a16="http://schemas.microsoft.com/office/drawing/2014/main" id="{1D6679A6-5DCD-0C3A-87F2-BE582F6F5497}"/>
              </a:ext>
            </a:extLst>
          </p:cNvPr>
          <p:cNvSpPr txBox="1"/>
          <p:nvPr/>
        </p:nvSpPr>
        <p:spPr>
          <a:xfrm>
            <a:off x="694944" y="1341120"/>
            <a:ext cx="8912352" cy="1200329"/>
          </a:xfrm>
          <a:prstGeom prst="rect">
            <a:avLst/>
          </a:prstGeom>
          <a:noFill/>
        </p:spPr>
        <p:txBody>
          <a:bodyPr wrap="square" rtlCol="0">
            <a:spAutoFit/>
          </a:bodyPr>
          <a:lstStyle/>
          <a:p>
            <a:pPr marL="342900" indent="-342900">
              <a:buFont typeface="Wingdings" panose="05000000000000000000" pitchFamily="2" charset="2"/>
              <a:buChar char="ü"/>
            </a:pPr>
            <a:r>
              <a:rPr lang="en-GB" b="1" dirty="0"/>
              <a:t>Missing values: </a:t>
            </a:r>
            <a:r>
              <a:rPr lang="en-GB" dirty="0"/>
              <a:t>1078 missing values for wind speed in outdoor data, replaces by zero</a:t>
            </a:r>
          </a:p>
          <a:p>
            <a:pPr marL="342900" indent="-342900">
              <a:buFont typeface="Wingdings" panose="05000000000000000000" pitchFamily="2" charset="2"/>
              <a:buChar char="ü"/>
            </a:pPr>
            <a:r>
              <a:rPr lang="en-GB" b="1" dirty="0"/>
              <a:t>Data Consistence: </a:t>
            </a:r>
          </a:p>
          <a:p>
            <a:pPr marL="800100" lvl="1" indent="-342900">
              <a:buFont typeface="Arial" panose="020B0604020202020204" pitchFamily="34" charset="0"/>
              <a:buChar char="•"/>
            </a:pPr>
            <a:r>
              <a:rPr lang="en-GB" dirty="0"/>
              <a:t>No inconsistencies found between IAQ and floor dataframes</a:t>
            </a:r>
          </a:p>
          <a:p>
            <a:pPr marL="800100" lvl="1" indent="-342900">
              <a:buFont typeface="Arial" panose="020B0604020202020204" pitchFamily="34" charset="0"/>
              <a:buChar char="•"/>
            </a:pPr>
            <a:r>
              <a:rPr lang="en-GB" dirty="0"/>
              <a:t>Data for all the sensor is not coming at exact 5 minutes, </a:t>
            </a:r>
          </a:p>
        </p:txBody>
      </p:sp>
      <p:pic>
        <p:nvPicPr>
          <p:cNvPr id="11" name="Picture 10">
            <a:extLst>
              <a:ext uri="{FF2B5EF4-FFF2-40B4-BE49-F238E27FC236}">
                <a16:creationId xmlns:a16="http://schemas.microsoft.com/office/drawing/2014/main" id="{CA2B80A9-814B-FA07-4A29-1DB9FA44BA63}"/>
              </a:ext>
            </a:extLst>
          </p:cNvPr>
          <p:cNvPicPr>
            <a:picLocks noChangeAspect="1"/>
          </p:cNvPicPr>
          <p:nvPr/>
        </p:nvPicPr>
        <p:blipFill>
          <a:blip r:embed="rId3"/>
          <a:stretch>
            <a:fillRect/>
          </a:stretch>
        </p:blipFill>
        <p:spPr>
          <a:xfrm>
            <a:off x="1793525" y="2575132"/>
            <a:ext cx="5136325" cy="1051651"/>
          </a:xfrm>
          <a:prstGeom prst="rect">
            <a:avLst/>
          </a:prstGeom>
        </p:spPr>
      </p:pic>
      <p:pic>
        <p:nvPicPr>
          <p:cNvPr id="13" name="Picture 12">
            <a:extLst>
              <a:ext uri="{FF2B5EF4-FFF2-40B4-BE49-F238E27FC236}">
                <a16:creationId xmlns:a16="http://schemas.microsoft.com/office/drawing/2014/main" id="{29976506-DC65-C7A5-94FC-AA16D480A125}"/>
              </a:ext>
            </a:extLst>
          </p:cNvPr>
          <p:cNvPicPr>
            <a:picLocks noChangeAspect="1"/>
          </p:cNvPicPr>
          <p:nvPr/>
        </p:nvPicPr>
        <p:blipFill>
          <a:blip r:embed="rId4"/>
          <a:stretch>
            <a:fillRect/>
          </a:stretch>
        </p:blipFill>
        <p:spPr>
          <a:xfrm>
            <a:off x="2837420" y="3237566"/>
            <a:ext cx="6187976" cy="1066892"/>
          </a:xfrm>
          <a:prstGeom prst="rect">
            <a:avLst/>
          </a:prstGeom>
        </p:spPr>
      </p:pic>
      <p:sp>
        <p:nvSpPr>
          <p:cNvPr id="14" name="TextBox 13">
            <a:extLst>
              <a:ext uri="{FF2B5EF4-FFF2-40B4-BE49-F238E27FC236}">
                <a16:creationId xmlns:a16="http://schemas.microsoft.com/office/drawing/2014/main" id="{C2EE2628-BC99-4FF8-EEDB-E2F7F5D4D86E}"/>
              </a:ext>
            </a:extLst>
          </p:cNvPr>
          <p:cNvSpPr txBox="1"/>
          <p:nvPr/>
        </p:nvSpPr>
        <p:spPr>
          <a:xfrm>
            <a:off x="694944" y="4453241"/>
            <a:ext cx="10280904" cy="1477328"/>
          </a:xfrm>
          <a:prstGeom prst="rect">
            <a:avLst/>
          </a:prstGeom>
          <a:noFill/>
        </p:spPr>
        <p:txBody>
          <a:bodyPr wrap="square" rtlCol="0">
            <a:spAutoFit/>
          </a:bodyPr>
          <a:lstStyle/>
          <a:p>
            <a:pPr marL="800100" lvl="1" indent="-342900">
              <a:buFont typeface="Arial" panose="020B0604020202020204" pitchFamily="34" charset="0"/>
              <a:buChar char="•"/>
            </a:pPr>
            <a:r>
              <a:rPr lang="en-GB" dirty="0"/>
              <a:t>Average time difference for outdoor data is 13 minutes</a:t>
            </a:r>
          </a:p>
          <a:p>
            <a:pPr marL="342900" indent="-342900">
              <a:buFont typeface="Wingdings" panose="05000000000000000000" pitchFamily="2" charset="2"/>
              <a:buChar char="ü"/>
            </a:pPr>
            <a:r>
              <a:rPr lang="en-GB" b="1" dirty="0"/>
              <a:t>Operational Requirement check</a:t>
            </a:r>
            <a:r>
              <a:rPr lang="en-GB" dirty="0"/>
              <a:t>:</a:t>
            </a:r>
          </a:p>
          <a:p>
            <a:pPr marL="800100" lvl="1" indent="-342900">
              <a:buFont typeface="Arial" panose="020B0604020202020204" pitchFamily="34" charset="0"/>
              <a:buChar char="•"/>
            </a:pPr>
            <a:r>
              <a:rPr lang="en-GB" dirty="0"/>
              <a:t>There are 2170 data point where temperature falls below the required operational standard, minimum being at 13 degree</a:t>
            </a:r>
          </a:p>
          <a:p>
            <a:pPr marL="800100" lvl="1" indent="-342900">
              <a:buFont typeface="Arial" panose="020B0604020202020204" pitchFamily="34" charset="0"/>
              <a:buChar char="•"/>
            </a:pPr>
            <a:r>
              <a:rPr lang="en-GB" dirty="0"/>
              <a:t>There are 1267 data point where CO2 level exceeded the optimal levels with max at 1378 ppm</a:t>
            </a:r>
          </a:p>
        </p:txBody>
      </p:sp>
    </p:spTree>
    <p:extLst>
      <p:ext uri="{BB962C8B-B14F-4D97-AF65-F5344CB8AC3E}">
        <p14:creationId xmlns:p14="http://schemas.microsoft.com/office/powerpoint/2010/main" val="319776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Data Wrangling</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066800" y="3429000"/>
            <a:ext cx="3200400" cy="2405340"/>
          </a:xfrm>
        </p:spPr>
        <p:txBody>
          <a:bodyPr vert="horz" lIns="91440" tIns="45720" rIns="91440" bIns="45720" rtlCol="0" anchor="t">
            <a:normAutofit/>
          </a:bodyPr>
          <a:lstStyle/>
          <a:p>
            <a:r>
              <a:rPr lang="en-US" sz="1100" b="1" dirty="0"/>
              <a:t>Calculating Humidity Ratio:</a:t>
            </a:r>
          </a:p>
          <a:p>
            <a:pPr algn="just"/>
            <a:r>
              <a:rPr lang="en-GB" sz="1100" dirty="0"/>
              <a:t>The humidity ratio or specific humidity is the weight of water vapour per unit weight of dry air. Humidity also affects the performance of buildings, causing condensation, mould growth, mildew, staining, slip hazards, damage to equipment and the corrosion and decay of the building fabric as well as poor performance of insulation.</a:t>
            </a:r>
            <a:r>
              <a:rPr lang="en-US" sz="1100" dirty="0"/>
              <a:t> </a:t>
            </a:r>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43788" y="3429000"/>
            <a:ext cx="2945215" cy="1904193"/>
          </a:xfrm>
        </p:spPr>
        <p:txBody>
          <a:bodyPr>
            <a:normAutofit fontScale="77500" lnSpcReduction="20000"/>
          </a:bodyPr>
          <a:lstStyle/>
          <a:p>
            <a:r>
              <a:rPr lang="en-US" b="1" dirty="0"/>
              <a:t>Data Rollup: Hourly and Daily</a:t>
            </a:r>
          </a:p>
          <a:p>
            <a:pPr algn="just"/>
            <a:r>
              <a:rPr lang="en-US" dirty="0"/>
              <a:t>Since the data is collected at interval of approx. 5mins, its recommended to aggregate data (</a:t>
            </a:r>
            <a:r>
              <a:rPr lang="en-US" i="1" dirty="0"/>
              <a:t>mean</a:t>
            </a:r>
            <a:r>
              <a:rPr lang="en-US" dirty="0"/>
              <a:t>) on hourly or daily basis to generate graphs and analysis patters. It also reduces noise in high volume the data. </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1" y="3429000"/>
            <a:ext cx="2824141" cy="1402410"/>
          </a:xfrm>
        </p:spPr>
        <p:txBody>
          <a:bodyPr>
            <a:normAutofit fontScale="77500" lnSpcReduction="20000"/>
          </a:bodyPr>
          <a:lstStyle/>
          <a:p>
            <a:r>
              <a:rPr lang="en-US" b="1" dirty="0"/>
              <a:t>Data Merge.</a:t>
            </a:r>
          </a:p>
          <a:p>
            <a:pPr algn="just"/>
            <a:r>
              <a:rPr lang="en-US" dirty="0"/>
              <a:t>Used merge and join function of python to combine all the data where required for performing analysis and generating graphs</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25" name="Graphic 24" descr="Abacus with solid fill">
            <a:extLst>
              <a:ext uri="{FF2B5EF4-FFF2-40B4-BE49-F238E27FC236}">
                <a16:creationId xmlns:a16="http://schemas.microsoft.com/office/drawing/2014/main" id="{7E436211-2D54-47AE-BB55-F32290DDB59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358390" y="2705418"/>
            <a:ext cx="731520" cy="731520"/>
          </a:xfrm>
          <a:prstGeom prst="rect">
            <a:avLst/>
          </a:prstGeom>
        </p:spPr>
      </p:pic>
      <p:pic>
        <p:nvPicPr>
          <p:cNvPr id="27" name="Kuva 18" descr="Bar chart">
            <a:extLst>
              <a:ext uri="{FF2B5EF4-FFF2-40B4-BE49-F238E27FC236}">
                <a16:creationId xmlns:a16="http://schemas.microsoft.com/office/drawing/2014/main" id="{64F99BBE-1996-4227-A4DE-D13CD35149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5292" y="2727326"/>
            <a:ext cx="731520" cy="731520"/>
          </a:xfrm>
          <a:prstGeom prst="rect">
            <a:avLst/>
          </a:prstGeom>
        </p:spPr>
      </p:pic>
      <p:pic>
        <p:nvPicPr>
          <p:cNvPr id="29" name="Graphic 28" descr="Database with solid fill">
            <a:extLst>
              <a:ext uri="{FF2B5EF4-FFF2-40B4-BE49-F238E27FC236}">
                <a16:creationId xmlns:a16="http://schemas.microsoft.com/office/drawing/2014/main" id="{2EE071B9-4843-404F-95CC-3894A5FAD61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171940" y="2739633"/>
            <a:ext cx="731520" cy="731520"/>
          </a:xfrm>
          <a:prstGeom prst="rect">
            <a:avLst/>
          </a:prstGeom>
        </p:spPr>
      </p:pic>
      <p:pic>
        <p:nvPicPr>
          <p:cNvPr id="6" name="Picture 5">
            <a:extLst>
              <a:ext uri="{FF2B5EF4-FFF2-40B4-BE49-F238E27FC236}">
                <a16:creationId xmlns:a16="http://schemas.microsoft.com/office/drawing/2014/main" id="{9509B218-494B-FDBE-6616-2DA71E86F890}"/>
              </a:ext>
            </a:extLst>
          </p:cNvPr>
          <p:cNvPicPr>
            <a:picLocks noChangeAspect="1"/>
          </p:cNvPicPr>
          <p:nvPr/>
        </p:nvPicPr>
        <p:blipFill>
          <a:blip r:embed="rId8"/>
          <a:stretch>
            <a:fillRect/>
          </a:stretch>
        </p:blipFill>
        <p:spPr>
          <a:xfrm>
            <a:off x="9753600" y="136525"/>
            <a:ext cx="2264555" cy="289603"/>
          </a:xfrm>
          <a:prstGeom prst="rect">
            <a:avLst/>
          </a:prstGeom>
        </p:spPr>
      </p:pic>
    </p:spTree>
    <p:extLst>
      <p:ext uri="{BB962C8B-B14F-4D97-AF65-F5344CB8AC3E}">
        <p14:creationId xmlns:p14="http://schemas.microsoft.com/office/powerpoint/2010/main" val="315389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77574-F5D5-05A0-B5EA-62B8D07D546A}"/>
              </a:ext>
            </a:extLst>
          </p:cNvPr>
          <p:cNvPicPr>
            <a:picLocks noChangeAspect="1"/>
          </p:cNvPicPr>
          <p:nvPr/>
        </p:nvPicPr>
        <p:blipFill>
          <a:blip r:embed="rId2"/>
          <a:stretch>
            <a:fillRect/>
          </a:stretch>
        </p:blipFill>
        <p:spPr>
          <a:xfrm>
            <a:off x="9599681" y="136525"/>
            <a:ext cx="2592319" cy="252751"/>
          </a:xfrm>
          <a:prstGeom prst="rect">
            <a:avLst/>
          </a:prstGeom>
          <a:noFill/>
        </p:spPr>
      </p:pic>
      <p:sp>
        <p:nvSpPr>
          <p:cNvPr id="32" name="Title 2">
            <a:extLst>
              <a:ext uri="{FF2B5EF4-FFF2-40B4-BE49-F238E27FC236}">
                <a16:creationId xmlns:a16="http://schemas.microsoft.com/office/drawing/2014/main" id="{FC23BDAE-CBF2-5005-006B-DEAD0758F3FE}"/>
              </a:ext>
            </a:extLst>
          </p:cNvPr>
          <p:cNvSpPr>
            <a:spLocks noGrp="1"/>
          </p:cNvSpPr>
          <p:nvPr>
            <p:ph type="title"/>
          </p:nvPr>
        </p:nvSpPr>
        <p:spPr>
          <a:xfrm>
            <a:off x="920966" y="170998"/>
            <a:ext cx="4087368" cy="841248"/>
          </a:xfrm>
          <a:solidFill>
            <a:schemeClr val="accent4">
              <a:lumMod val="20000"/>
              <a:lumOff val="80000"/>
            </a:schemeClr>
          </a:solidFill>
        </p:spPr>
        <p:txBody>
          <a:bodyPr/>
          <a:lstStyle/>
          <a:p>
            <a:r>
              <a:rPr lang="en-US" dirty="0"/>
              <a:t>Analysis Report:</a:t>
            </a:r>
          </a:p>
        </p:txBody>
      </p:sp>
      <p:sp>
        <p:nvSpPr>
          <p:cNvPr id="27" name="TextBox 26">
            <a:extLst>
              <a:ext uri="{FF2B5EF4-FFF2-40B4-BE49-F238E27FC236}">
                <a16:creationId xmlns:a16="http://schemas.microsoft.com/office/drawing/2014/main" id="{02BDCC15-358E-E9A4-48F0-2C528928F58C}"/>
              </a:ext>
            </a:extLst>
          </p:cNvPr>
          <p:cNvSpPr txBox="1"/>
          <p:nvPr/>
        </p:nvSpPr>
        <p:spPr>
          <a:xfrm>
            <a:off x="1195621" y="1109206"/>
            <a:ext cx="5222596" cy="3065980"/>
          </a:xfrm>
          <a:prstGeom prst="rect">
            <a:avLst/>
          </a:prstGeom>
        </p:spPr>
        <p:txBody>
          <a:bodyPr vert="horz" lIns="91440" tIns="45720" rIns="91440" bIns="45720" rtlCol="0">
            <a:normAutofit/>
          </a:bodyPr>
          <a:lstStyle/>
          <a:p>
            <a:pPr algn="just">
              <a:lnSpc>
                <a:spcPts val="2200"/>
              </a:lnSpc>
              <a:spcBef>
                <a:spcPts val="1000"/>
              </a:spcBef>
            </a:pPr>
            <a:r>
              <a:rPr lang="en-US" sz="1400" b="1" kern="1200" dirty="0">
                <a:latin typeface="+mn-lt"/>
                <a:ea typeface="+mn-ea"/>
                <a:cs typeface="+mn-cs"/>
              </a:rPr>
              <a:t>1. Indoor Air Quality (IAQ) Analysis: </a:t>
            </a:r>
            <a:r>
              <a:rPr lang="en-US" sz="1400" kern="1200" dirty="0">
                <a:latin typeface="+mn-lt"/>
                <a:ea typeface="+mn-ea"/>
                <a:cs typeface="+mn-cs"/>
              </a:rPr>
              <a:t>As the given indoor data includes indoor temperature, humidity, and CO2 levels, we can analyze the IAQ of the building. We  can analyze mean and standard deviation of each sensor on both the floor. We can also identify any area that have high CO2 levels, which may indicate poor ventilation. We can suggest improving the ventilation system in those rooms to enhance the IAQ.</a:t>
            </a:r>
          </a:p>
          <a:p>
            <a:pPr algn="just">
              <a:lnSpc>
                <a:spcPts val="2200"/>
              </a:lnSpc>
              <a:spcBef>
                <a:spcPts val="1000"/>
              </a:spcBef>
            </a:pPr>
            <a:r>
              <a:rPr lang="en-GB" sz="1400" kern="1200" dirty="0">
                <a:latin typeface="+mn-lt"/>
                <a:ea typeface="+mn-ea"/>
                <a:cs typeface="+mn-cs"/>
              </a:rPr>
              <a:t>The temperature readings from different sensors can be compared to identify areas with a high or low temperature, and hence help to optimize heating and cooling systems</a:t>
            </a:r>
            <a:endParaRPr lang="en-US" sz="1400" kern="1200" dirty="0">
              <a:latin typeface="+mn-lt"/>
              <a:ea typeface="+mn-ea"/>
              <a:cs typeface="+mn-cs"/>
            </a:endParaRPr>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pic>
        <p:nvPicPr>
          <p:cNvPr id="31" name="Picture 30">
            <a:extLst>
              <a:ext uri="{FF2B5EF4-FFF2-40B4-BE49-F238E27FC236}">
                <a16:creationId xmlns:a16="http://schemas.microsoft.com/office/drawing/2014/main" id="{E9D2F3F4-0EAF-C740-5AA1-B1A4A37F7245}"/>
              </a:ext>
            </a:extLst>
          </p:cNvPr>
          <p:cNvPicPr>
            <a:picLocks noChangeAspect="1"/>
          </p:cNvPicPr>
          <p:nvPr/>
        </p:nvPicPr>
        <p:blipFill>
          <a:blip r:embed="rId3"/>
          <a:stretch>
            <a:fillRect/>
          </a:stretch>
        </p:blipFill>
        <p:spPr>
          <a:xfrm>
            <a:off x="6590167" y="505565"/>
            <a:ext cx="4305673" cy="2857748"/>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B5BB7E7C-FE91-7366-BBE7-C53A4B6D2F5A}"/>
              </a:ext>
            </a:extLst>
          </p:cNvPr>
          <p:cNvPicPr>
            <a:picLocks noChangeAspect="1"/>
          </p:cNvPicPr>
          <p:nvPr/>
        </p:nvPicPr>
        <p:blipFill>
          <a:blip r:embed="rId4"/>
          <a:stretch>
            <a:fillRect/>
          </a:stretch>
        </p:blipFill>
        <p:spPr>
          <a:xfrm>
            <a:off x="1229107" y="4279090"/>
            <a:ext cx="3718882" cy="1371719"/>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8796C4E0-A906-BEBE-1408-09E8B4162444}"/>
              </a:ext>
            </a:extLst>
          </p:cNvPr>
          <p:cNvPicPr>
            <a:picLocks noChangeAspect="1"/>
          </p:cNvPicPr>
          <p:nvPr/>
        </p:nvPicPr>
        <p:blipFill>
          <a:blip r:embed="rId5"/>
          <a:stretch>
            <a:fillRect/>
          </a:stretch>
        </p:blipFill>
        <p:spPr>
          <a:xfrm>
            <a:off x="6883562" y="3479602"/>
            <a:ext cx="3718882" cy="24767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045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394544-C9EA-4CC9-A8CE-78087E8661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6" name="Picture 5">
            <a:extLst>
              <a:ext uri="{FF2B5EF4-FFF2-40B4-BE49-F238E27FC236}">
                <a16:creationId xmlns:a16="http://schemas.microsoft.com/office/drawing/2014/main" id="{CD37CD88-CBE4-2835-E0DE-AB730DF55DF1}"/>
              </a:ext>
            </a:extLst>
          </p:cNvPr>
          <p:cNvPicPr>
            <a:picLocks noChangeAspect="1"/>
          </p:cNvPicPr>
          <p:nvPr/>
        </p:nvPicPr>
        <p:blipFill>
          <a:blip r:embed="rId2"/>
          <a:stretch>
            <a:fillRect/>
          </a:stretch>
        </p:blipFill>
        <p:spPr>
          <a:xfrm>
            <a:off x="9753600" y="136525"/>
            <a:ext cx="2264555" cy="289603"/>
          </a:xfrm>
          <a:prstGeom prst="rect">
            <a:avLst/>
          </a:prstGeom>
        </p:spPr>
      </p:pic>
      <p:sp>
        <p:nvSpPr>
          <p:cNvPr id="7" name="TextBox 6">
            <a:extLst>
              <a:ext uri="{FF2B5EF4-FFF2-40B4-BE49-F238E27FC236}">
                <a16:creationId xmlns:a16="http://schemas.microsoft.com/office/drawing/2014/main" id="{B5609BA2-7B3F-5003-533C-CA58E2FC6F81}"/>
              </a:ext>
            </a:extLst>
          </p:cNvPr>
          <p:cNvSpPr txBox="1"/>
          <p:nvPr/>
        </p:nvSpPr>
        <p:spPr>
          <a:xfrm>
            <a:off x="565891" y="295118"/>
            <a:ext cx="5415094" cy="1671705"/>
          </a:xfrm>
          <a:prstGeom prst="rect">
            <a:avLst/>
          </a:prstGeom>
        </p:spPr>
        <p:txBody>
          <a:bodyPr vert="horz" lIns="91440" tIns="45720" rIns="91440" bIns="45720" rtlCol="0">
            <a:normAutofit/>
          </a:bodyPr>
          <a:lstStyle/>
          <a:p>
            <a:pPr algn="just">
              <a:lnSpc>
                <a:spcPts val="2200"/>
              </a:lnSpc>
              <a:spcBef>
                <a:spcPts val="1000"/>
              </a:spcBef>
            </a:pPr>
            <a:r>
              <a:rPr lang="en-US" sz="1400" b="1" dirty="0"/>
              <a:t>2. </a:t>
            </a:r>
            <a:r>
              <a:rPr lang="en-GB" sz="1400" b="1" dirty="0"/>
              <a:t>Outdoor Air Quality (OAQ) Analysis: </a:t>
            </a:r>
            <a:r>
              <a:rPr lang="en-GB" sz="1400" dirty="0"/>
              <a:t>We can also </a:t>
            </a:r>
            <a:r>
              <a:rPr lang="en-GB" sz="1400" dirty="0" err="1"/>
              <a:t>analyze</a:t>
            </a:r>
            <a:r>
              <a:rPr lang="en-GB" sz="1400" dirty="0"/>
              <a:t> the OAQ data and see how it affects the IAQ of the building. We can compare outdoor data with the indoor data to identify any correlations. We can also </a:t>
            </a:r>
            <a:r>
              <a:rPr lang="en-GB" sz="1400" dirty="0" err="1"/>
              <a:t>analyze</a:t>
            </a:r>
            <a:r>
              <a:rPr lang="en-GB" sz="1400" dirty="0"/>
              <a:t> the wind speed data and see how it affects the IAQ of the building, as wind speed affects the ventilation of the building</a:t>
            </a:r>
            <a:r>
              <a:rPr lang="en-US" sz="1400" dirty="0"/>
              <a:t>.</a:t>
            </a:r>
            <a:endParaRPr lang="en-US" sz="1400" kern="1200" dirty="0">
              <a:latin typeface="+mn-lt"/>
              <a:ea typeface="+mn-ea"/>
              <a:cs typeface="+mn-cs"/>
            </a:endParaRPr>
          </a:p>
        </p:txBody>
      </p:sp>
      <p:pic>
        <p:nvPicPr>
          <p:cNvPr id="11" name="Picture 10">
            <a:extLst>
              <a:ext uri="{FF2B5EF4-FFF2-40B4-BE49-F238E27FC236}">
                <a16:creationId xmlns:a16="http://schemas.microsoft.com/office/drawing/2014/main" id="{670DE8EB-C117-1930-D247-F70B894CE367}"/>
              </a:ext>
            </a:extLst>
          </p:cNvPr>
          <p:cNvPicPr>
            <a:picLocks noChangeAspect="1"/>
          </p:cNvPicPr>
          <p:nvPr/>
        </p:nvPicPr>
        <p:blipFill>
          <a:blip r:embed="rId3"/>
          <a:stretch>
            <a:fillRect/>
          </a:stretch>
        </p:blipFill>
        <p:spPr>
          <a:xfrm>
            <a:off x="565891" y="2113603"/>
            <a:ext cx="4627211" cy="25293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7D6F8C2-6593-7B5B-20B4-67B213D919FD}"/>
              </a:ext>
            </a:extLst>
          </p:cNvPr>
          <p:cNvPicPr>
            <a:picLocks noChangeAspect="1"/>
          </p:cNvPicPr>
          <p:nvPr/>
        </p:nvPicPr>
        <p:blipFill>
          <a:blip r:embed="rId4"/>
          <a:stretch>
            <a:fillRect/>
          </a:stretch>
        </p:blipFill>
        <p:spPr>
          <a:xfrm>
            <a:off x="565891" y="4975147"/>
            <a:ext cx="4013061" cy="1486319"/>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70C71D41-BAA3-B2D0-F2AC-D9C9C6EDA797}"/>
              </a:ext>
            </a:extLst>
          </p:cNvPr>
          <p:cNvPicPr>
            <a:picLocks noChangeAspect="1"/>
          </p:cNvPicPr>
          <p:nvPr/>
        </p:nvPicPr>
        <p:blipFill>
          <a:blip r:embed="rId5"/>
          <a:stretch>
            <a:fillRect/>
          </a:stretch>
        </p:blipFill>
        <p:spPr>
          <a:xfrm>
            <a:off x="6730548" y="1026417"/>
            <a:ext cx="4895561" cy="4691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6434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D3D91-E3C4-706C-36E7-C4B8E2747F29}"/>
              </a:ext>
            </a:extLst>
          </p:cNvPr>
          <p:cNvPicPr>
            <a:picLocks noChangeAspect="1"/>
          </p:cNvPicPr>
          <p:nvPr/>
        </p:nvPicPr>
        <p:blipFill>
          <a:blip r:embed="rId2"/>
          <a:stretch>
            <a:fillRect/>
          </a:stretch>
        </p:blipFill>
        <p:spPr>
          <a:xfrm>
            <a:off x="9673848" y="136525"/>
            <a:ext cx="2365522" cy="230638"/>
          </a:xfrm>
          <a:prstGeom prst="rect">
            <a:avLst/>
          </a:prstGeom>
          <a:noFill/>
        </p:spPr>
      </p:pic>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
        <p:nvSpPr>
          <p:cNvPr id="14" name="TextBox 13">
            <a:extLst>
              <a:ext uri="{FF2B5EF4-FFF2-40B4-BE49-F238E27FC236}">
                <a16:creationId xmlns:a16="http://schemas.microsoft.com/office/drawing/2014/main" id="{72D65FD0-7869-3120-C527-2A2C06C41812}"/>
              </a:ext>
            </a:extLst>
          </p:cNvPr>
          <p:cNvSpPr txBox="1"/>
          <p:nvPr/>
        </p:nvSpPr>
        <p:spPr>
          <a:xfrm>
            <a:off x="1061049" y="918106"/>
            <a:ext cx="5034952" cy="1923604"/>
          </a:xfrm>
          <a:prstGeom prst="rect">
            <a:avLst/>
          </a:prstGeom>
          <a:noFill/>
        </p:spPr>
        <p:txBody>
          <a:bodyPr wrap="square">
            <a:spAutoFit/>
          </a:bodyPr>
          <a:lstStyle/>
          <a:p>
            <a:pPr algn="just"/>
            <a:r>
              <a:rPr lang="en-GB" sz="1500" dirty="0"/>
              <a:t>3.) </a:t>
            </a:r>
            <a:r>
              <a:rPr lang="en-GB" sz="1500" b="1" dirty="0"/>
              <a:t>Occupancy analysis: </a:t>
            </a:r>
            <a:r>
              <a:rPr lang="en-GB" sz="1500" dirty="0"/>
              <a:t>The indoor temperature and CO2 measurements can be used to estimate occupancy levels in different areas of the building. By </a:t>
            </a:r>
            <a:r>
              <a:rPr lang="en-GB" sz="1500" dirty="0" err="1"/>
              <a:t>analyzing</a:t>
            </a:r>
            <a:r>
              <a:rPr lang="en-GB" sz="1500" dirty="0"/>
              <a:t> the patterns of temperature and CO2 fluctuations, we can identify which areas are frequently occupied and which ones are not. This information can be used to optimize HVAC systems and ventilation rates.</a:t>
            </a:r>
          </a:p>
          <a:p>
            <a:pPr algn="just"/>
            <a:endParaRPr lang="en-GB" sz="1400" dirty="0"/>
          </a:p>
        </p:txBody>
      </p:sp>
      <p:pic>
        <p:nvPicPr>
          <p:cNvPr id="16" name="Picture 15">
            <a:extLst>
              <a:ext uri="{FF2B5EF4-FFF2-40B4-BE49-F238E27FC236}">
                <a16:creationId xmlns:a16="http://schemas.microsoft.com/office/drawing/2014/main" id="{14785276-79FF-E0F6-E4F3-1D4BACA12AF5}"/>
              </a:ext>
            </a:extLst>
          </p:cNvPr>
          <p:cNvPicPr>
            <a:picLocks noChangeAspect="1"/>
          </p:cNvPicPr>
          <p:nvPr/>
        </p:nvPicPr>
        <p:blipFill>
          <a:blip r:embed="rId3"/>
          <a:stretch>
            <a:fillRect/>
          </a:stretch>
        </p:blipFill>
        <p:spPr>
          <a:xfrm>
            <a:off x="1387150" y="2766534"/>
            <a:ext cx="3872827" cy="276705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D483BF6C-8C09-9F24-EA74-B4D4D454CAF4}"/>
              </a:ext>
            </a:extLst>
          </p:cNvPr>
          <p:cNvPicPr>
            <a:picLocks noChangeAspect="1"/>
          </p:cNvPicPr>
          <p:nvPr/>
        </p:nvPicPr>
        <p:blipFill>
          <a:blip r:embed="rId4"/>
          <a:stretch>
            <a:fillRect/>
          </a:stretch>
        </p:blipFill>
        <p:spPr>
          <a:xfrm>
            <a:off x="6455736" y="1008599"/>
            <a:ext cx="4582027" cy="3515871"/>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B810ACDE-FC64-1BBB-E57B-815B244056FD}"/>
              </a:ext>
            </a:extLst>
          </p:cNvPr>
          <p:cNvSpPr txBox="1"/>
          <p:nvPr/>
        </p:nvSpPr>
        <p:spPr>
          <a:xfrm>
            <a:off x="5103223" y="4785490"/>
            <a:ext cx="3872826" cy="5232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GB" sz="1400" b="1" i="1" dirty="0"/>
              <a:t>A positive correlation between temperature and CO2 levels, indicate indoor poor ventilation.</a:t>
            </a:r>
          </a:p>
        </p:txBody>
      </p:sp>
      <p:sp>
        <p:nvSpPr>
          <p:cNvPr id="24" name="TextBox 23">
            <a:extLst>
              <a:ext uri="{FF2B5EF4-FFF2-40B4-BE49-F238E27FC236}">
                <a16:creationId xmlns:a16="http://schemas.microsoft.com/office/drawing/2014/main" id="{D0F7F440-B316-F1AD-69C3-2E611DD3AEF5}"/>
              </a:ext>
            </a:extLst>
          </p:cNvPr>
          <p:cNvSpPr txBox="1"/>
          <p:nvPr/>
        </p:nvSpPr>
        <p:spPr>
          <a:xfrm>
            <a:off x="6455736" y="1059281"/>
            <a:ext cx="2757933" cy="523220"/>
          </a:xfrm>
          <a:prstGeom prst="rect">
            <a:avLst/>
          </a:prstGeom>
          <a:noFill/>
        </p:spPr>
        <p:txBody>
          <a:bodyPr wrap="square">
            <a:spAutoFit/>
          </a:bodyPr>
          <a:lstStyle/>
          <a:p>
            <a:r>
              <a:rPr lang="en-GB" sz="1400" b="1" dirty="0"/>
              <a:t>High levels of CO2 can lead to discomfort and health problems</a:t>
            </a:r>
          </a:p>
        </p:txBody>
      </p:sp>
    </p:spTree>
    <p:extLst>
      <p:ext uri="{BB962C8B-B14F-4D97-AF65-F5344CB8AC3E}">
        <p14:creationId xmlns:p14="http://schemas.microsoft.com/office/powerpoint/2010/main" val="20218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6B4E214-2330-4B23-B2DE-B23F90535E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F7EB6E78-E6BC-E426-65EF-62ED06ED46AB}"/>
              </a:ext>
            </a:extLst>
          </p:cNvPr>
          <p:cNvPicPr>
            <a:picLocks noChangeAspect="1"/>
          </p:cNvPicPr>
          <p:nvPr/>
        </p:nvPicPr>
        <p:blipFill>
          <a:blip r:embed="rId2"/>
          <a:stretch>
            <a:fillRect/>
          </a:stretch>
        </p:blipFill>
        <p:spPr>
          <a:xfrm>
            <a:off x="9753600" y="136525"/>
            <a:ext cx="2264555" cy="289603"/>
          </a:xfrm>
          <a:prstGeom prst="rect">
            <a:avLst/>
          </a:prstGeom>
        </p:spPr>
      </p:pic>
      <p:sp>
        <p:nvSpPr>
          <p:cNvPr id="4" name="TextBox 3">
            <a:extLst>
              <a:ext uri="{FF2B5EF4-FFF2-40B4-BE49-F238E27FC236}">
                <a16:creationId xmlns:a16="http://schemas.microsoft.com/office/drawing/2014/main" id="{54CE5969-61D8-5655-6576-77B30488CC35}"/>
              </a:ext>
            </a:extLst>
          </p:cNvPr>
          <p:cNvSpPr txBox="1"/>
          <p:nvPr/>
        </p:nvSpPr>
        <p:spPr>
          <a:xfrm>
            <a:off x="303260" y="145234"/>
            <a:ext cx="6094562" cy="3293209"/>
          </a:xfrm>
          <a:prstGeom prst="rect">
            <a:avLst/>
          </a:prstGeom>
          <a:noFill/>
        </p:spPr>
        <p:txBody>
          <a:bodyPr wrap="square">
            <a:spAutoFit/>
          </a:bodyPr>
          <a:lstStyle/>
          <a:p>
            <a:endParaRPr lang="en-GB" sz="1600" dirty="0"/>
          </a:p>
          <a:p>
            <a:pPr algn="just"/>
            <a:r>
              <a:rPr lang="en-GB" sz="1600" b="1" dirty="0"/>
              <a:t>4. HVAC Analysis : </a:t>
            </a:r>
            <a:r>
              <a:rPr lang="en-GB" sz="1600" dirty="0"/>
              <a:t>The indoor temperature and humidity measurements can be used to optimize the HVAC system of the building. By </a:t>
            </a:r>
            <a:r>
              <a:rPr lang="en-GB" sz="1600" dirty="0" err="1"/>
              <a:t>analyzing</a:t>
            </a:r>
            <a:r>
              <a:rPr lang="en-GB" sz="1600" dirty="0"/>
              <a:t> the data from temperature and humidity sensors in the building, we can gain insights into how the HVAC system is performing and identify areas for improvement. For this we will look for correlations between temperature and humidity data for each sensor</a:t>
            </a:r>
          </a:p>
          <a:p>
            <a:pPr algn="just"/>
            <a:endParaRPr lang="en-GB" sz="1600" dirty="0"/>
          </a:p>
          <a:p>
            <a:pPr algn="just"/>
            <a:r>
              <a:rPr lang="en-GB" sz="1600" b="1" i="1" dirty="0"/>
              <a:t>Humidity ratio </a:t>
            </a:r>
            <a:r>
              <a:rPr lang="en-GB" sz="1600" dirty="0"/>
              <a:t>is the ratio of the mass of water vapor to the mass of dry air in a given air-vapor mixture. It is an important parameter in indoor environmental quality (IEQ) analysis as it affects thermal comfort, indoor air quality, and building energy performance.</a:t>
            </a:r>
          </a:p>
        </p:txBody>
      </p:sp>
      <p:pic>
        <p:nvPicPr>
          <p:cNvPr id="10" name="Picture 9">
            <a:extLst>
              <a:ext uri="{FF2B5EF4-FFF2-40B4-BE49-F238E27FC236}">
                <a16:creationId xmlns:a16="http://schemas.microsoft.com/office/drawing/2014/main" id="{D4D8338E-D5DD-E10D-47DE-229B94E63189}"/>
              </a:ext>
            </a:extLst>
          </p:cNvPr>
          <p:cNvPicPr>
            <a:picLocks noChangeAspect="1"/>
          </p:cNvPicPr>
          <p:nvPr/>
        </p:nvPicPr>
        <p:blipFill>
          <a:blip r:embed="rId3"/>
          <a:stretch>
            <a:fillRect/>
          </a:stretch>
        </p:blipFill>
        <p:spPr>
          <a:xfrm>
            <a:off x="6808563" y="585287"/>
            <a:ext cx="4782546" cy="3352613"/>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D60B22D7-086D-438F-CCEB-9739F4E7FC8E}"/>
              </a:ext>
            </a:extLst>
          </p:cNvPr>
          <p:cNvPicPr>
            <a:picLocks noChangeAspect="1"/>
          </p:cNvPicPr>
          <p:nvPr/>
        </p:nvPicPr>
        <p:blipFill>
          <a:blip r:embed="rId4"/>
          <a:stretch>
            <a:fillRect/>
          </a:stretch>
        </p:blipFill>
        <p:spPr>
          <a:xfrm>
            <a:off x="2020389" y="3643132"/>
            <a:ext cx="5133539" cy="30783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2471997"/>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{C5368775-BCA1-48FB-801F-352BC1496DF6}tf10081922_win32</Template>
  <TotalTime>189</TotalTime>
  <Words>763</Words>
  <Application>Microsoft Office PowerPoint</Application>
  <PresentationFormat>Widescreen</PresentationFormat>
  <Paragraphs>70</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Quire Sans Pro Light</vt:lpstr>
      <vt:lpstr>Segoe UI</vt:lpstr>
      <vt:lpstr>Tisa Offc Serif Pro</vt:lpstr>
      <vt:lpstr>Wingdings</vt:lpstr>
      <vt:lpstr>Office Theme</vt:lpstr>
      <vt:lpstr>Indoor Facilities Management Analysis</vt:lpstr>
      <vt:lpstr>Index</vt:lpstr>
      <vt:lpstr>Data Overview</vt:lpstr>
      <vt:lpstr>Data Findings</vt:lpstr>
      <vt:lpstr>Data Wrangling</vt:lpstr>
      <vt:lpstr>Analysis Report:</vt:lpstr>
      <vt:lpstr>PowerPoint Presentation</vt:lpstr>
      <vt:lpstr>PowerPoint Presentation</vt:lpstr>
      <vt:lpstr>PowerPoint Presentation</vt:lpstr>
      <vt:lpstr>Power Bi Dashboard</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Indoor Facilities Management Analysis</dc:title>
  <dc:creator>Antra Tripathi</dc:creator>
  <cp:lastModifiedBy>Antra Tripathi</cp:lastModifiedBy>
  <cp:revision>4</cp:revision>
  <dcterms:created xsi:type="dcterms:W3CDTF">2023-03-13T21:11:55Z</dcterms:created>
  <dcterms:modified xsi:type="dcterms:W3CDTF">2023-03-14T00:21:18Z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